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3" r:id="rId3"/>
    <p:sldId id="278" r:id="rId4"/>
    <p:sldId id="266" r:id="rId5"/>
    <p:sldId id="271" r:id="rId6"/>
    <p:sldId id="265" r:id="rId7"/>
    <p:sldId id="272" r:id="rId8"/>
    <p:sldId id="267" r:id="rId9"/>
    <p:sldId id="281" r:id="rId10"/>
    <p:sldId id="275" r:id="rId11"/>
    <p:sldId id="279" r:id="rId12"/>
    <p:sldId id="277" r:id="rId13"/>
    <p:sldId id="276" r:id="rId14"/>
    <p:sldId id="270" r:id="rId15"/>
    <p:sldId id="273" r:id="rId16"/>
    <p:sldId id="274" r:id="rId17"/>
    <p:sldId id="280"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701"/>
    <a:srgbClr val="FB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103" d="100"/>
          <a:sy n="103"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B08CF-7555-4B4B-A536-AF012649DC6D}" type="datetimeFigureOut">
              <a:rPr lang="en-GB" smtClean="0"/>
              <a:t>18/06/2021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0E3C-E34B-41EC-AE1B-6C00143D0C40}" type="slidenum">
              <a:rPr lang="en-GB" smtClean="0"/>
              <a:t>‹#›</a:t>
            </a:fld>
            <a:endParaRPr lang="en-GB"/>
          </a:p>
        </p:txBody>
      </p:sp>
    </p:spTree>
    <p:extLst>
      <p:ext uri="{BB962C8B-B14F-4D97-AF65-F5344CB8AC3E}">
        <p14:creationId xmlns:p14="http://schemas.microsoft.com/office/powerpoint/2010/main" val="399487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70E3C-E34B-41EC-AE1B-6C00143D0C40}" type="slidenum">
              <a:rPr lang="en-GB" smtClean="0"/>
              <a:t>15</a:t>
            </a:fld>
            <a:endParaRPr lang="en-GB"/>
          </a:p>
        </p:txBody>
      </p:sp>
    </p:spTree>
    <p:extLst>
      <p:ext uri="{BB962C8B-B14F-4D97-AF65-F5344CB8AC3E}">
        <p14:creationId xmlns:p14="http://schemas.microsoft.com/office/powerpoint/2010/main" val="170697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7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56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66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86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269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381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129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54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915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6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919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FF53E4F-8139-D846-AD74-D8EFFFB342E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5"/>
          </a:xfrm>
          <a:prstGeom prst="rect">
            <a:avLst/>
          </a:prstGeom>
        </p:spPr>
      </p:pic>
    </p:spTree>
    <p:extLst>
      <p:ext uri="{BB962C8B-B14F-4D97-AF65-F5344CB8AC3E}">
        <p14:creationId xmlns:p14="http://schemas.microsoft.com/office/powerpoint/2010/main" val="3504002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vimeo.com/417733973/049dbf787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2950/50f45d4575"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08FD4-D4E0-4FF7-97C8-E9F2D9E7C956}"/>
              </a:ext>
            </a:extLst>
          </p:cNvPr>
          <p:cNvPicPr>
            <a:picLocks noChangeAspect="1"/>
          </p:cNvPicPr>
          <p:nvPr/>
        </p:nvPicPr>
        <p:blipFill>
          <a:blip r:embed="rId2"/>
          <a:stretch>
            <a:fillRect/>
          </a:stretch>
        </p:blipFill>
        <p:spPr>
          <a:xfrm>
            <a:off x="6096000" y="2082113"/>
            <a:ext cx="5615233" cy="3696103"/>
          </a:xfrm>
          <a:prstGeom prst="rect">
            <a:avLst/>
          </a:prstGeom>
        </p:spPr>
      </p:pic>
      <p:sp>
        <p:nvSpPr>
          <p:cNvPr id="5" name="Rectangle 7">
            <a:extLst>
              <a:ext uri="{FF2B5EF4-FFF2-40B4-BE49-F238E27FC236}">
                <a16:creationId xmlns:a16="http://schemas.microsoft.com/office/drawing/2014/main" id="{C49FEDEE-082A-8548-9795-3207C8FD8CC5}"/>
              </a:ext>
            </a:extLst>
          </p:cNvPr>
          <p:cNvSpPr/>
          <p:nvPr/>
        </p:nvSpPr>
        <p:spPr>
          <a:xfrm>
            <a:off x="480767" y="4404617"/>
            <a:ext cx="5352265" cy="1323439"/>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000" b="1" dirty="0">
                <a:solidFill>
                  <a:schemeClr val="tx1">
                    <a:lumMod val="75000"/>
                    <a:lumOff val="25000"/>
                  </a:schemeClr>
                </a:solidFill>
                <a:latin typeface="Calibri" panose="020F0502020204030204" pitchFamily="34" charset="0"/>
                <a:cs typeface="Calibri" panose="020F0502020204030204" pitchFamily="34" charset="0"/>
              </a:rPr>
              <a:t>Session 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Friendships </a:t>
            </a:r>
            <a:r>
              <a:rPr kumimoji="0" lang="en-GB" sz="40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and fallouts</a:t>
            </a:r>
            <a:endPar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6" name="Picture 5" descr="A close up of a sign&#10;&#10;Description automatically generated">
            <a:extLst>
              <a:ext uri="{FF2B5EF4-FFF2-40B4-BE49-F238E27FC236}">
                <a16:creationId xmlns:a16="http://schemas.microsoft.com/office/drawing/2014/main" id="{46FF2123-0CB5-754E-AE19-57CEB9453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279"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0B31F-84CD-4D73-AC34-7FFB2985AE45}"/>
              </a:ext>
            </a:extLst>
          </p:cNvPr>
          <p:cNvSpPr/>
          <p:nvPr/>
        </p:nvSpPr>
        <p:spPr>
          <a:xfrm>
            <a:off x="489318" y="1305805"/>
            <a:ext cx="663483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Sometimes things can go wrong</a:t>
            </a:r>
            <a:r>
              <a:rPr lang="mr-IN"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D9F5E2B-5555-4D8C-8166-7AA3D583E62A}"/>
              </a:ext>
            </a:extLst>
          </p:cNvPr>
          <p:cNvSpPr txBox="1"/>
          <p:nvPr/>
        </p:nvSpPr>
        <p:spPr>
          <a:xfrm>
            <a:off x="489318" y="2148090"/>
            <a:ext cx="4685306"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When using social media and technology, bullying can happen and it can make you or others feel upset, sad and really worried. </a:t>
            </a:r>
          </a:p>
        </p:txBody>
      </p:sp>
      <p:pic>
        <p:nvPicPr>
          <p:cNvPr id="6" name="Picture 5">
            <a:extLst>
              <a:ext uri="{FF2B5EF4-FFF2-40B4-BE49-F238E27FC236}">
                <a16:creationId xmlns:a16="http://schemas.microsoft.com/office/drawing/2014/main" id="{163E5D93-20B1-43BE-825D-501EF0A9FAE0}"/>
              </a:ext>
            </a:extLst>
          </p:cNvPr>
          <p:cNvPicPr>
            <a:picLocks noChangeAspect="1"/>
          </p:cNvPicPr>
          <p:nvPr/>
        </p:nvPicPr>
        <p:blipFill>
          <a:blip r:embed="rId2"/>
          <a:stretch>
            <a:fillRect/>
          </a:stretch>
        </p:blipFill>
        <p:spPr>
          <a:xfrm>
            <a:off x="5935980" y="2299428"/>
            <a:ext cx="5606224" cy="3987243"/>
          </a:xfrm>
          <a:prstGeom prst="rect">
            <a:avLst/>
          </a:prstGeom>
        </p:spPr>
      </p:pic>
      <p:sp>
        <p:nvSpPr>
          <p:cNvPr id="7" name="TextBox 6">
            <a:extLst>
              <a:ext uri="{FF2B5EF4-FFF2-40B4-BE49-F238E27FC236}">
                <a16:creationId xmlns:a16="http://schemas.microsoft.com/office/drawing/2014/main" id="{3BB392C3-6DF3-4FB9-B7EF-3FD08C154C3F}"/>
              </a:ext>
            </a:extLst>
          </p:cNvPr>
          <p:cNvSpPr txBox="1"/>
          <p:nvPr/>
        </p:nvSpPr>
        <p:spPr>
          <a:xfrm>
            <a:off x="489319" y="5271008"/>
            <a:ext cx="5137791"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Don’t ever forget what costs nothing and can make every single human being’s life just that little bit better every day: KINDNESS.</a:t>
            </a:r>
          </a:p>
        </p:txBody>
      </p:sp>
      <p:sp>
        <p:nvSpPr>
          <p:cNvPr id="3" name="TextBox 2"/>
          <p:cNvSpPr txBox="1"/>
          <p:nvPr/>
        </p:nvSpPr>
        <p:spPr>
          <a:xfrm>
            <a:off x="489318" y="3555661"/>
            <a:ext cx="5370372" cy="1323439"/>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ALWAYS tell someone – your parents/</a:t>
            </a:r>
            <a:r>
              <a:rPr lang="en-US" sz="2000" dirty="0" err="1">
                <a:solidFill>
                  <a:schemeClr val="tx1">
                    <a:lumMod val="75000"/>
                    <a:lumOff val="25000"/>
                  </a:schemeClr>
                </a:solidFill>
                <a:latin typeface="Calibri" panose="020F0502020204030204" pitchFamily="34" charset="0"/>
                <a:cs typeface="Calibri" panose="020F0502020204030204" pitchFamily="34" charset="0"/>
              </a:rPr>
              <a:t>carers</a:t>
            </a:r>
            <a:r>
              <a:rPr lang="en-US" sz="2000" dirty="0">
                <a:solidFill>
                  <a:schemeClr val="tx1">
                    <a:lumMod val="75000"/>
                    <a:lumOff val="25000"/>
                  </a:schemeClr>
                </a:solidFill>
                <a:latin typeface="Calibri" panose="020F0502020204030204" pitchFamily="34" charset="0"/>
                <a:cs typeface="Calibri" panose="020F0502020204030204" pitchFamily="34" charset="0"/>
              </a:rPr>
              <a:t>, your tutor or someone else who you trust. Together, these things can be sorted out and teachers will know how to help you.</a:t>
            </a:r>
          </a:p>
        </p:txBody>
      </p:sp>
    </p:spTree>
    <p:extLst>
      <p:ext uri="{BB962C8B-B14F-4D97-AF65-F5344CB8AC3E}">
        <p14:creationId xmlns:p14="http://schemas.microsoft.com/office/powerpoint/2010/main" val="155557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861" y="2288239"/>
            <a:ext cx="8797968" cy="2585323"/>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“Walk away from friendships that make you feel small and insecure, and seek out people who inspire and support you.”</a:t>
            </a:r>
          </a:p>
          <a:p>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Michelle Obama</a:t>
            </a:r>
          </a:p>
          <a:p>
            <a:r>
              <a:rPr lang="en-US" i="1" dirty="0">
                <a:solidFill>
                  <a:schemeClr val="tx1">
                    <a:lumMod val="75000"/>
                    <a:lumOff val="25000"/>
                  </a:schemeClr>
                </a:solidFill>
                <a:latin typeface="Calibri" panose="020F0502020204030204" pitchFamily="34" charset="0"/>
                <a:cs typeface="Calibri" panose="020F0502020204030204" pitchFamily="34" charset="0"/>
              </a:rPr>
              <a:t>American lawyer, author, activist and former First Lady of the United States</a:t>
            </a:r>
          </a:p>
        </p:txBody>
      </p:sp>
      <p:sp>
        <p:nvSpPr>
          <p:cNvPr id="6" name="TextBox 5"/>
          <p:cNvSpPr txBox="1"/>
          <p:nvPr/>
        </p:nvSpPr>
        <p:spPr>
          <a:xfrm>
            <a:off x="496861" y="1430440"/>
            <a:ext cx="10589061"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Sometimes, some friendships are not always the most healthy for us.</a:t>
            </a:r>
          </a:p>
        </p:txBody>
      </p:sp>
      <p:sp>
        <p:nvSpPr>
          <p:cNvPr id="2" name="TextBox 1"/>
          <p:cNvSpPr txBox="1"/>
          <p:nvPr/>
        </p:nvSpPr>
        <p:spPr>
          <a:xfrm>
            <a:off x="496860" y="5427560"/>
            <a:ext cx="9891477"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Always seek to BUILD OTHERS UP and not bring them down.</a:t>
            </a:r>
          </a:p>
        </p:txBody>
      </p:sp>
    </p:spTree>
    <p:extLst>
      <p:ext uri="{BB962C8B-B14F-4D97-AF65-F5344CB8AC3E}">
        <p14:creationId xmlns:p14="http://schemas.microsoft.com/office/powerpoint/2010/main" val="109426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6473E-6731-4111-988C-D91E281C6D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1370" y="1309618"/>
            <a:ext cx="6438556" cy="546353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Rectangle 2">
            <a:extLst>
              <a:ext uri="{FF2B5EF4-FFF2-40B4-BE49-F238E27FC236}">
                <a16:creationId xmlns:a16="http://schemas.microsoft.com/office/drawing/2014/main" id="{99000F24-A1A7-4528-ACAB-5D65F5A1E0B6}"/>
              </a:ext>
            </a:extLst>
          </p:cNvPr>
          <p:cNvSpPr/>
          <p:nvPr/>
        </p:nvSpPr>
        <p:spPr>
          <a:xfrm>
            <a:off x="522074" y="1535986"/>
            <a:ext cx="4023360" cy="18930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b="1" dirty="0">
                <a:solidFill>
                  <a:schemeClr val="tx1">
                    <a:lumMod val="75000"/>
                    <a:lumOff val="25000"/>
                  </a:schemeClr>
                </a:solidFill>
                <a:latin typeface="Calibri" panose="020F0502020204030204" pitchFamily="34" charset="0"/>
                <a:ea typeface="+mj-ea"/>
                <a:cs typeface="+mj-cs"/>
              </a:rPr>
              <a:t>Throughout school and life we all change…</a:t>
            </a:r>
          </a:p>
        </p:txBody>
      </p:sp>
      <p:sp>
        <p:nvSpPr>
          <p:cNvPr id="4" name="Rectangle 3">
            <a:extLst>
              <a:ext uri="{FF2B5EF4-FFF2-40B4-BE49-F238E27FC236}">
                <a16:creationId xmlns:a16="http://schemas.microsoft.com/office/drawing/2014/main" id="{CE3FF34F-173E-4865-BDFA-95CD5314E9B6}"/>
              </a:ext>
            </a:extLst>
          </p:cNvPr>
          <p:cNvSpPr/>
          <p:nvPr/>
        </p:nvSpPr>
        <p:spPr>
          <a:xfrm>
            <a:off x="361817" y="3572006"/>
            <a:ext cx="4941995" cy="2123658"/>
          </a:xfrm>
          <a:prstGeom prst="rect">
            <a:avLst/>
          </a:prstGeom>
        </p:spPr>
        <p:txBody>
          <a:bodyPr wrap="square">
            <a:spAutoFit/>
          </a:bodyPr>
          <a:lstStyle/>
          <a:p>
            <a:pPr algn="r">
              <a:spcAft>
                <a:spcPts val="600"/>
              </a:spcAft>
            </a:pPr>
            <a:r>
              <a:rPr lang="en-GB" sz="4400" b="1" dirty="0">
                <a:solidFill>
                  <a:schemeClr val="tx1">
                    <a:lumMod val="75000"/>
                    <a:lumOff val="25000"/>
                  </a:schemeClr>
                </a:solidFill>
                <a:latin typeface="Calibri" panose="020F0502020204030204" pitchFamily="34" charset="0"/>
              </a:rPr>
              <a:t>…this means our friends might change too.</a:t>
            </a:r>
          </a:p>
        </p:txBody>
      </p:sp>
    </p:spTree>
    <p:extLst>
      <p:ext uri="{BB962C8B-B14F-4D97-AF65-F5344CB8AC3E}">
        <p14:creationId xmlns:p14="http://schemas.microsoft.com/office/powerpoint/2010/main" val="16809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536655" y="1318019"/>
            <a:ext cx="663995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Activity: Your friendships</a:t>
            </a:r>
          </a:p>
        </p:txBody>
      </p:sp>
      <p:pic>
        <p:nvPicPr>
          <p:cNvPr id="3" name="Picture 2">
            <a:extLst>
              <a:ext uri="{FF2B5EF4-FFF2-40B4-BE49-F238E27FC236}">
                <a16:creationId xmlns:a16="http://schemas.microsoft.com/office/drawing/2014/main" id="{09D610EA-0168-4678-A388-C61F1BF2CA6D}"/>
              </a:ext>
            </a:extLst>
          </p:cNvPr>
          <p:cNvPicPr>
            <a:picLocks noChangeAspect="1"/>
          </p:cNvPicPr>
          <p:nvPr/>
        </p:nvPicPr>
        <p:blipFill>
          <a:blip r:embed="rId2"/>
          <a:stretch>
            <a:fillRect/>
          </a:stretch>
        </p:blipFill>
        <p:spPr>
          <a:xfrm>
            <a:off x="5618374" y="2291536"/>
            <a:ext cx="6037833" cy="3982125"/>
          </a:xfrm>
          <a:prstGeom prst="rect">
            <a:avLst/>
          </a:prstGeom>
        </p:spPr>
      </p:pic>
      <p:sp>
        <p:nvSpPr>
          <p:cNvPr id="4" name="TextBox 3">
            <a:extLst>
              <a:ext uri="{FF2B5EF4-FFF2-40B4-BE49-F238E27FC236}">
                <a16:creationId xmlns:a16="http://schemas.microsoft.com/office/drawing/2014/main" id="{5D8523EF-A220-49CB-ABA3-CBDAE13ECBCA}"/>
              </a:ext>
            </a:extLst>
          </p:cNvPr>
          <p:cNvSpPr txBox="1"/>
          <p:nvPr/>
        </p:nvSpPr>
        <p:spPr>
          <a:xfrm>
            <a:off x="650449" y="2291536"/>
            <a:ext cx="4695272" cy="3293209"/>
          </a:xfrm>
          <a:prstGeom prst="rect">
            <a:avLst/>
          </a:prstGeom>
          <a:noFill/>
          <a:ln w="19050">
            <a:solidFill>
              <a:srgbClr val="FE6701"/>
            </a:solidFill>
          </a:ln>
        </p:spPr>
        <p:txBody>
          <a:bodyPr wrap="square"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secondary school?</a:t>
            </a:r>
          </a:p>
        </p:txBody>
      </p:sp>
    </p:spTree>
    <p:extLst>
      <p:ext uri="{BB962C8B-B14F-4D97-AF65-F5344CB8AC3E}">
        <p14:creationId xmlns:p14="http://schemas.microsoft.com/office/powerpoint/2010/main" val="307899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84B16-A90E-431C-A97F-695549D5F246}"/>
              </a:ext>
            </a:extLst>
          </p:cNvPr>
          <p:cNvSpPr/>
          <p:nvPr/>
        </p:nvSpPr>
        <p:spPr>
          <a:xfrm>
            <a:off x="212271" y="1589361"/>
            <a:ext cx="4530736" cy="2308324"/>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Take this time of going to secondary school to meet new friends </a:t>
            </a:r>
          </a:p>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feel excited.</a:t>
            </a:r>
          </a:p>
        </p:txBody>
      </p:sp>
      <p:pic>
        <p:nvPicPr>
          <p:cNvPr id="3" name="Picture 2">
            <a:extLst>
              <a:ext uri="{FF2B5EF4-FFF2-40B4-BE49-F238E27FC236}">
                <a16:creationId xmlns:a16="http://schemas.microsoft.com/office/drawing/2014/main" id="{745EA494-98C3-4F7C-B69B-BA4229ED53CB}"/>
              </a:ext>
            </a:extLst>
          </p:cNvPr>
          <p:cNvPicPr>
            <a:picLocks noChangeAspect="1"/>
          </p:cNvPicPr>
          <p:nvPr/>
        </p:nvPicPr>
        <p:blipFill>
          <a:blip r:embed="rId2"/>
          <a:stretch>
            <a:fillRect/>
          </a:stretch>
        </p:blipFill>
        <p:spPr>
          <a:xfrm>
            <a:off x="4987936" y="1668821"/>
            <a:ext cx="6766976" cy="4457727"/>
          </a:xfrm>
          <a:prstGeom prst="rect">
            <a:avLst/>
          </a:prstGeom>
        </p:spPr>
      </p:pic>
    </p:spTree>
    <p:extLst>
      <p:ext uri="{BB962C8B-B14F-4D97-AF65-F5344CB8AC3E}">
        <p14:creationId xmlns:p14="http://schemas.microsoft.com/office/powerpoint/2010/main" val="372741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1939F-9007-4DBF-9B9C-0A1BB2C295D0}"/>
              </a:ext>
            </a:extLst>
          </p:cNvPr>
          <p:cNvPicPr>
            <a:picLocks noChangeAspect="1"/>
          </p:cNvPicPr>
          <p:nvPr/>
        </p:nvPicPr>
        <p:blipFill>
          <a:blip r:embed="rId3"/>
          <a:stretch>
            <a:fillRect/>
          </a:stretch>
        </p:blipFill>
        <p:spPr>
          <a:xfrm>
            <a:off x="6096000" y="1824257"/>
            <a:ext cx="5120526" cy="3395370"/>
          </a:xfrm>
          <a:prstGeom prst="rect">
            <a:avLst/>
          </a:prstGeom>
        </p:spPr>
      </p:pic>
      <p:sp>
        <p:nvSpPr>
          <p:cNvPr id="4" name="TextBox 3">
            <a:extLst>
              <a:ext uri="{FF2B5EF4-FFF2-40B4-BE49-F238E27FC236}">
                <a16:creationId xmlns:a16="http://schemas.microsoft.com/office/drawing/2014/main" id="{B4F79A8D-3971-465F-B332-D0A967118D82}"/>
              </a:ext>
            </a:extLst>
          </p:cNvPr>
          <p:cNvSpPr txBox="1"/>
          <p:nvPr/>
        </p:nvSpPr>
        <p:spPr>
          <a:xfrm>
            <a:off x="612742" y="1649759"/>
            <a:ext cx="4920792"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Enjoy being with people who make you happy. </a:t>
            </a:r>
          </a:p>
        </p:txBody>
      </p:sp>
      <p:sp>
        <p:nvSpPr>
          <p:cNvPr id="6" name="TextBox 5">
            <a:extLst>
              <a:ext uri="{FF2B5EF4-FFF2-40B4-BE49-F238E27FC236}">
                <a16:creationId xmlns:a16="http://schemas.microsoft.com/office/drawing/2014/main" id="{1A44C3C1-2051-41FC-9927-C90888C4B558}"/>
              </a:ext>
            </a:extLst>
          </p:cNvPr>
          <p:cNvSpPr txBox="1"/>
          <p:nvPr/>
        </p:nvSpPr>
        <p:spPr>
          <a:xfrm>
            <a:off x="612742" y="3184970"/>
            <a:ext cx="4625225"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Find people who are your type of people, who treat you right and respect you for being the person you are. </a:t>
            </a:r>
          </a:p>
        </p:txBody>
      </p:sp>
      <p:sp>
        <p:nvSpPr>
          <p:cNvPr id="7" name="TextBox 6">
            <a:extLst>
              <a:ext uri="{FF2B5EF4-FFF2-40B4-BE49-F238E27FC236}">
                <a16:creationId xmlns:a16="http://schemas.microsoft.com/office/drawing/2014/main" id="{0401E52E-771C-4797-80A7-A33C10638689}"/>
              </a:ext>
            </a:extLst>
          </p:cNvPr>
          <p:cNvSpPr txBox="1"/>
          <p:nvPr/>
        </p:nvSpPr>
        <p:spPr>
          <a:xfrm>
            <a:off x="612742" y="5299218"/>
            <a:ext cx="5120527" cy="954107"/>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Why? Because you’re brilliant, and you deserve to be respected. </a:t>
            </a:r>
          </a:p>
        </p:txBody>
      </p:sp>
    </p:spTree>
    <p:extLst>
      <p:ext uri="{BB962C8B-B14F-4D97-AF65-F5344CB8AC3E}">
        <p14:creationId xmlns:p14="http://schemas.microsoft.com/office/powerpoint/2010/main" val="48412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72D9C-6ED7-4D6A-A0B5-4E1F7F8EA69E}"/>
              </a:ext>
            </a:extLst>
          </p:cNvPr>
          <p:cNvSpPr/>
          <p:nvPr/>
        </p:nvSpPr>
        <p:spPr>
          <a:xfrm>
            <a:off x="509773" y="1368048"/>
            <a:ext cx="8888437"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people who make you feel good.</a:t>
            </a:r>
          </a:p>
        </p:txBody>
      </p:sp>
      <p:pic>
        <p:nvPicPr>
          <p:cNvPr id="4" name="Picture 3">
            <a:extLst>
              <a:ext uri="{FF2B5EF4-FFF2-40B4-BE49-F238E27FC236}">
                <a16:creationId xmlns:a16="http://schemas.microsoft.com/office/drawing/2014/main" id="{28A7B8EB-3C88-4637-B999-5FE3A026BE6C}"/>
              </a:ext>
            </a:extLst>
          </p:cNvPr>
          <p:cNvPicPr>
            <a:picLocks noChangeAspect="1"/>
          </p:cNvPicPr>
          <p:nvPr/>
        </p:nvPicPr>
        <p:blipFill>
          <a:blip r:embed="rId2"/>
          <a:stretch>
            <a:fillRect/>
          </a:stretch>
        </p:blipFill>
        <p:spPr>
          <a:xfrm>
            <a:off x="585187" y="2307838"/>
            <a:ext cx="5825197" cy="4172467"/>
          </a:xfrm>
          <a:prstGeom prst="rect">
            <a:avLst/>
          </a:prstGeom>
        </p:spPr>
      </p:pic>
      <p:sp>
        <p:nvSpPr>
          <p:cNvPr id="5" name="TextBox 4">
            <a:extLst>
              <a:ext uri="{FF2B5EF4-FFF2-40B4-BE49-F238E27FC236}">
                <a16:creationId xmlns:a16="http://schemas.microsoft.com/office/drawing/2014/main" id="{B25021FC-9971-43A6-AEFE-4336B044537C}"/>
              </a:ext>
            </a:extLst>
          </p:cNvPr>
          <p:cNvSpPr txBox="1"/>
          <p:nvPr/>
        </p:nvSpPr>
        <p:spPr>
          <a:xfrm>
            <a:off x="6800182" y="2307838"/>
            <a:ext cx="4643957"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Try to make other people feel good too.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Smile and be kind.</a:t>
            </a:r>
          </a:p>
        </p:txBody>
      </p:sp>
    </p:spTree>
    <p:extLst>
      <p:ext uri="{BB962C8B-B14F-4D97-AF65-F5344CB8AC3E}">
        <p14:creationId xmlns:p14="http://schemas.microsoft.com/office/powerpoint/2010/main" val="30561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342" y="1415997"/>
            <a:ext cx="10155219" cy="1200329"/>
          </a:xfrm>
          <a:prstGeom prst="rect">
            <a:avLst/>
          </a:prstGeom>
          <a:noFill/>
        </p:spPr>
        <p:txBody>
          <a:bodyPr wrap="square" rtlCol="0">
            <a:spAutoFit/>
          </a:bodyPr>
          <a:lstStyle/>
          <a:p>
            <a:r>
              <a:rPr lang="en-US" sz="3600" b="1">
                <a:solidFill>
                  <a:schemeClr val="tx1">
                    <a:lumMod val="65000"/>
                    <a:lumOff val="35000"/>
                  </a:schemeClr>
                </a:solidFill>
                <a:latin typeface="Calibri" panose="020F0502020204030204" pitchFamily="34" charset="0"/>
                <a:cs typeface="Calibri" panose="020F0502020204030204" pitchFamily="34" charset="0"/>
              </a:rPr>
              <a:t>Here is Gemma’s take on friendships and fallouts:</a:t>
            </a:r>
          </a:p>
          <a:p>
            <a:endParaRPr 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descr="A person taking a selfie&#10;&#10;Description automatically generated">
            <a:hlinkClick r:id="rId2"/>
            <a:extLst>
              <a:ext uri="{FF2B5EF4-FFF2-40B4-BE49-F238E27FC236}">
                <a16:creationId xmlns:a16="http://schemas.microsoft.com/office/drawing/2014/main" id="{32E7E7FD-261B-0E45-B53C-26A073FD0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678" y="2172572"/>
            <a:ext cx="8025058" cy="4509950"/>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79EC0DA7-0E4D-FF4F-839F-901A4EE91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8157" y="3100397"/>
            <a:ext cx="2324100" cy="2654300"/>
          </a:xfrm>
          <a:prstGeom prst="rect">
            <a:avLst/>
          </a:prstGeom>
        </p:spPr>
      </p:pic>
    </p:spTree>
    <p:extLst>
      <p:ext uri="{BB962C8B-B14F-4D97-AF65-F5344CB8AC3E}">
        <p14:creationId xmlns:p14="http://schemas.microsoft.com/office/powerpoint/2010/main" val="18682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C46451-52D0-413D-9279-F515692F8292}"/>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a:latin typeface="Calibri" panose="020F0502020204030204" pitchFamily="34" charset="0"/>
                <a:cs typeface="Calibri" panose="020F0502020204030204" pitchFamily="34" charset="0"/>
              </a:rPr>
              <a:t>This </a:t>
            </a:r>
            <a:r>
              <a:rPr lang="en-GB" sz="1000" dirty="0">
                <a:latin typeface="Calibri" panose="020F0502020204030204" pitchFamily="34" charset="0"/>
                <a:cs typeface="Calibri" panose="020F0502020204030204" pitchFamily="34" charset="0"/>
              </a:rPr>
              <a:t>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0FE5CB0-F316-4CD4-A04A-847FC8E72C8C}"/>
              </a:ext>
            </a:extLst>
          </p:cNvPr>
          <p:cNvSpPr/>
          <p:nvPr/>
        </p:nvSpPr>
        <p:spPr>
          <a:xfrm>
            <a:off x="4757333"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914" y="1533216"/>
            <a:ext cx="9832489"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8 – we only have one more session together after this! </a:t>
            </a:r>
          </a:p>
          <a:p>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‘what is normal anyway?’</a:t>
            </a:r>
          </a:p>
        </p:txBody>
      </p:sp>
      <p:sp>
        <p:nvSpPr>
          <p:cNvPr id="4" name="TextBox 3"/>
          <p:cNvSpPr txBox="1"/>
          <p:nvPr/>
        </p:nvSpPr>
        <p:spPr>
          <a:xfrm>
            <a:off x="606975" y="3438493"/>
            <a:ext cx="9746428" cy="2677656"/>
          </a:xfrm>
          <a:prstGeom prst="rect">
            <a:avLst/>
          </a:prstGeom>
          <a:noFill/>
        </p:spPr>
        <p:txBody>
          <a:bodyPr wrap="square" rtlCol="0">
            <a:spAutoFit/>
          </a:bodyPr>
          <a:lstStyle/>
          <a:p>
            <a:r>
              <a:rPr lang="en-US" sz="2800" dirty="0">
                <a:solidFill>
                  <a:schemeClr val="tx1">
                    <a:lumMod val="75000"/>
                    <a:lumOff val="25000"/>
                  </a:schemeClr>
                </a:solidFill>
                <a:latin typeface="Calibri" panose="020F0502020204030204" pitchFamily="34" charset="0"/>
                <a:cs typeface="Calibri" panose="020F0502020204030204" pitchFamily="34" charset="0"/>
              </a:rPr>
              <a:t>I hope you are able to </a:t>
            </a:r>
            <a:r>
              <a:rPr lang="en-US" sz="2800" dirty="0" err="1">
                <a:solidFill>
                  <a:schemeClr val="tx1">
                    <a:lumMod val="75000"/>
                    <a:lumOff val="25000"/>
                  </a:schemeClr>
                </a:solidFill>
                <a:latin typeface="Calibri" panose="020F0502020204030204" pitchFamily="34" charset="0"/>
                <a:cs typeface="Calibri" panose="020F0502020204030204" pitchFamily="34" charset="0"/>
              </a:rPr>
              <a:t>recognise</a:t>
            </a:r>
            <a:r>
              <a:rPr lang="en-US" sz="2800" dirty="0">
                <a:solidFill>
                  <a:schemeClr val="tx1">
                    <a:lumMod val="75000"/>
                    <a:lumOff val="25000"/>
                  </a:schemeClr>
                </a:solidFill>
                <a:latin typeface="Calibri" panose="020F0502020204030204" pitchFamily="34" charset="0"/>
                <a:cs typeface="Calibri" panose="020F0502020204030204" pitchFamily="34" charset="0"/>
              </a:rPr>
              <a:t> that no one is normal.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are all wonderfully unique.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all have things we like about ourselves and things we don’t. </a:t>
            </a:r>
          </a:p>
          <a:p>
            <a:r>
              <a:rPr lang="en-US" sz="2800" dirty="0">
                <a:solidFill>
                  <a:schemeClr val="tx1">
                    <a:lumMod val="75000"/>
                    <a:lumOff val="25000"/>
                  </a:schemeClr>
                </a:solidFill>
                <a:latin typeface="Calibri" panose="020F0502020204030204" pitchFamily="34" charset="0"/>
                <a:cs typeface="Calibri" panose="020F0502020204030204" pitchFamily="34" charset="0"/>
              </a:rPr>
              <a:t>There is no point in trying to be someone else. </a:t>
            </a:r>
          </a:p>
          <a:p>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dirty="0">
                <a:solidFill>
                  <a:schemeClr val="tx1">
                    <a:lumMod val="75000"/>
                    <a:lumOff val="25000"/>
                  </a:schemeClr>
                </a:solidFill>
                <a:latin typeface="Calibri" panose="020F0502020204030204" pitchFamily="34" charset="0"/>
                <a:cs typeface="Calibri" panose="020F0502020204030204" pitchFamily="34" charset="0"/>
              </a:rPr>
              <a:t>Be the best YOU that you can be!</a:t>
            </a:r>
          </a:p>
        </p:txBody>
      </p:sp>
    </p:spTree>
    <p:extLst>
      <p:ext uri="{BB962C8B-B14F-4D97-AF65-F5344CB8AC3E}">
        <p14:creationId xmlns:p14="http://schemas.microsoft.com/office/powerpoint/2010/main" val="194995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241" y="1442370"/>
            <a:ext cx="10557173" cy="1091966"/>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Today we are looking at ‘friendships and fallouts’ – one of the tricky areas of growing up. Here is Matthew to explain some more</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35175" y="6068456"/>
            <a:ext cx="8064500" cy="369332"/>
          </a:xfrm>
          <a:prstGeom prst="rect">
            <a:avLst/>
          </a:prstGeom>
          <a:noFill/>
        </p:spPr>
        <p:txBody>
          <a:bodyPr wrap="square" rtlCol="0">
            <a:spAutoFit/>
          </a:bodyPr>
          <a:lstStyle/>
          <a:p>
            <a:pPr algn="r"/>
            <a:r>
              <a:rPr lang="en-US" b="1" dirty="0">
                <a:solidFill>
                  <a:srgbClr val="FE6701"/>
                </a:solidFill>
                <a:latin typeface="Calibri" panose="020F0502020204030204" pitchFamily="34" charset="0"/>
                <a:cs typeface="Calibri" panose="020F0502020204030204" pitchFamily="34" charset="0"/>
              </a:rPr>
              <a:t>Read from page 84 to page 117, if you have a copy of ‘Go Big’.</a:t>
            </a:r>
          </a:p>
        </p:txBody>
      </p:sp>
      <p:pic>
        <p:nvPicPr>
          <p:cNvPr id="7" name="Picture 6">
            <a:hlinkClick r:id="rId2"/>
            <a:extLst>
              <a:ext uri="{FF2B5EF4-FFF2-40B4-BE49-F238E27FC236}">
                <a16:creationId xmlns:a16="http://schemas.microsoft.com/office/drawing/2014/main" id="{EBDA48DB-74EF-7841-83D0-BBF423CCA3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9611" y="2841404"/>
            <a:ext cx="5401166" cy="302702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00DEEAB9-BEDB-4748-8358-1C00C448D4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7513" y="2841404"/>
            <a:ext cx="2324100" cy="2654300"/>
          </a:xfrm>
          <a:prstGeom prst="rect">
            <a:avLst/>
          </a:prstGeom>
        </p:spPr>
      </p:pic>
      <p:pic>
        <p:nvPicPr>
          <p:cNvPr id="3" name="Picture 2">
            <a:extLst>
              <a:ext uri="{FF2B5EF4-FFF2-40B4-BE49-F238E27FC236}">
                <a16:creationId xmlns:a16="http://schemas.microsoft.com/office/drawing/2014/main" id="{E5CF4FBA-3AFB-6847-A75B-6417CBD93B9B}"/>
              </a:ext>
            </a:extLst>
          </p:cNvPr>
          <p:cNvPicPr>
            <a:picLocks noChangeAspect="1"/>
          </p:cNvPicPr>
          <p:nvPr/>
        </p:nvPicPr>
        <p:blipFill>
          <a:blip r:embed="rId5"/>
          <a:stretch>
            <a:fillRect/>
          </a:stretch>
        </p:blipFill>
        <p:spPr>
          <a:xfrm>
            <a:off x="1092760" y="2881536"/>
            <a:ext cx="2247900" cy="3175000"/>
          </a:xfrm>
          <a:prstGeom prst="rect">
            <a:avLst/>
          </a:prstGeom>
        </p:spPr>
      </p:pic>
    </p:spTree>
    <p:extLst>
      <p:ext uri="{BB962C8B-B14F-4D97-AF65-F5344CB8AC3E}">
        <p14:creationId xmlns:p14="http://schemas.microsoft.com/office/powerpoint/2010/main" val="189590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FA6B5C-0E89-4A72-9073-D80FB21F5C7F}"/>
              </a:ext>
            </a:extLst>
          </p:cNvPr>
          <p:cNvSpPr txBox="1"/>
          <p:nvPr/>
        </p:nvSpPr>
        <p:spPr>
          <a:xfrm>
            <a:off x="537328" y="1262054"/>
            <a:ext cx="6630915"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At secondary school, you will make new friends and also still have old friends.</a:t>
            </a:r>
          </a:p>
        </p:txBody>
      </p:sp>
      <p:sp>
        <p:nvSpPr>
          <p:cNvPr id="3" name="TextBox 2">
            <a:extLst>
              <a:ext uri="{FF2B5EF4-FFF2-40B4-BE49-F238E27FC236}">
                <a16:creationId xmlns:a16="http://schemas.microsoft.com/office/drawing/2014/main" id="{C1DC56FC-33A0-421A-A67D-1754BFFA7486}"/>
              </a:ext>
            </a:extLst>
          </p:cNvPr>
          <p:cNvSpPr txBox="1"/>
          <p:nvPr/>
        </p:nvSpPr>
        <p:spPr>
          <a:xfrm>
            <a:off x="5542961" y="5817492"/>
            <a:ext cx="6183984" cy="523220"/>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At times, friendships can be difficult…</a:t>
            </a:r>
          </a:p>
        </p:txBody>
      </p:sp>
      <p:pic>
        <p:nvPicPr>
          <p:cNvPr id="4" name="Picture 3">
            <a:extLst>
              <a:ext uri="{FF2B5EF4-FFF2-40B4-BE49-F238E27FC236}">
                <a16:creationId xmlns:a16="http://schemas.microsoft.com/office/drawing/2014/main" id="{20AD7A57-5EA2-481C-80B3-02E9937469D6}"/>
              </a:ext>
            </a:extLst>
          </p:cNvPr>
          <p:cNvPicPr>
            <a:picLocks noChangeAspect="1"/>
          </p:cNvPicPr>
          <p:nvPr/>
        </p:nvPicPr>
        <p:blipFill>
          <a:blip r:embed="rId2"/>
          <a:stretch>
            <a:fillRect/>
          </a:stretch>
        </p:blipFill>
        <p:spPr>
          <a:xfrm>
            <a:off x="670972" y="2356629"/>
            <a:ext cx="4502617" cy="3389198"/>
          </a:xfrm>
          <a:prstGeom prst="rect">
            <a:avLst/>
          </a:prstGeom>
        </p:spPr>
      </p:pic>
      <p:pic>
        <p:nvPicPr>
          <p:cNvPr id="5" name="Picture 4">
            <a:extLst>
              <a:ext uri="{FF2B5EF4-FFF2-40B4-BE49-F238E27FC236}">
                <a16:creationId xmlns:a16="http://schemas.microsoft.com/office/drawing/2014/main" id="{39BB0A07-B120-4977-A301-3E0F8771EFFD}"/>
              </a:ext>
            </a:extLst>
          </p:cNvPr>
          <p:cNvPicPr>
            <a:picLocks noChangeAspect="1"/>
          </p:cNvPicPr>
          <p:nvPr/>
        </p:nvPicPr>
        <p:blipFill>
          <a:blip r:embed="rId3"/>
          <a:stretch>
            <a:fillRect/>
          </a:stretch>
        </p:blipFill>
        <p:spPr>
          <a:xfrm>
            <a:off x="6096000" y="2793077"/>
            <a:ext cx="3905250" cy="2952750"/>
          </a:xfrm>
          <a:prstGeom prst="rect">
            <a:avLst/>
          </a:prstGeom>
        </p:spPr>
      </p:pic>
    </p:spTree>
    <p:extLst>
      <p:ext uri="{BB962C8B-B14F-4D97-AF65-F5344CB8AC3E}">
        <p14:creationId xmlns:p14="http://schemas.microsoft.com/office/powerpoint/2010/main" val="28854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D27C3-A974-4E6D-879A-136B960421BF}"/>
              </a:ext>
            </a:extLst>
          </p:cNvPr>
          <p:cNvSpPr txBox="1"/>
          <p:nvPr/>
        </p:nvSpPr>
        <p:spPr>
          <a:xfrm>
            <a:off x="527902" y="1308677"/>
            <a:ext cx="6411352"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You may have arguments and even change some friendships along the way…</a:t>
            </a:r>
          </a:p>
        </p:txBody>
      </p:sp>
      <p:sp>
        <p:nvSpPr>
          <p:cNvPr id="3" name="TextBox 2">
            <a:extLst>
              <a:ext uri="{FF2B5EF4-FFF2-40B4-BE49-F238E27FC236}">
                <a16:creationId xmlns:a16="http://schemas.microsoft.com/office/drawing/2014/main" id="{C241E2BC-98D7-48BA-AF2B-586F2A00215A}"/>
              </a:ext>
            </a:extLst>
          </p:cNvPr>
          <p:cNvSpPr txBox="1"/>
          <p:nvPr/>
        </p:nvSpPr>
        <p:spPr>
          <a:xfrm>
            <a:off x="4945984" y="5192282"/>
            <a:ext cx="6411352" cy="954107"/>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But making good impressions will help you build new relationships with others.</a:t>
            </a:r>
          </a:p>
        </p:txBody>
      </p:sp>
      <p:pic>
        <p:nvPicPr>
          <p:cNvPr id="4" name="Picture 3">
            <a:extLst>
              <a:ext uri="{FF2B5EF4-FFF2-40B4-BE49-F238E27FC236}">
                <a16:creationId xmlns:a16="http://schemas.microsoft.com/office/drawing/2014/main" id="{1ACE72A4-701A-479E-ABA3-9C8845341455}"/>
              </a:ext>
            </a:extLst>
          </p:cNvPr>
          <p:cNvPicPr>
            <a:picLocks noChangeAspect="1"/>
          </p:cNvPicPr>
          <p:nvPr/>
        </p:nvPicPr>
        <p:blipFill>
          <a:blip r:embed="rId2"/>
          <a:stretch>
            <a:fillRect/>
          </a:stretch>
        </p:blipFill>
        <p:spPr>
          <a:xfrm>
            <a:off x="664982" y="2605192"/>
            <a:ext cx="3908937" cy="3541197"/>
          </a:xfrm>
          <a:prstGeom prst="rect">
            <a:avLst/>
          </a:prstGeom>
        </p:spPr>
      </p:pic>
      <p:pic>
        <p:nvPicPr>
          <p:cNvPr id="5" name="Picture 4">
            <a:extLst>
              <a:ext uri="{FF2B5EF4-FFF2-40B4-BE49-F238E27FC236}">
                <a16:creationId xmlns:a16="http://schemas.microsoft.com/office/drawing/2014/main" id="{C364FD40-DB91-4970-BEA9-92A30601A67C}"/>
              </a:ext>
            </a:extLst>
          </p:cNvPr>
          <p:cNvPicPr>
            <a:picLocks noChangeAspect="1"/>
          </p:cNvPicPr>
          <p:nvPr/>
        </p:nvPicPr>
        <p:blipFill>
          <a:blip r:embed="rId3"/>
          <a:stretch>
            <a:fillRect/>
          </a:stretch>
        </p:blipFill>
        <p:spPr>
          <a:xfrm>
            <a:off x="7499748" y="1964975"/>
            <a:ext cx="3857588" cy="2928049"/>
          </a:xfrm>
          <a:prstGeom prst="rect">
            <a:avLst/>
          </a:prstGeom>
        </p:spPr>
      </p:pic>
    </p:spTree>
    <p:extLst>
      <p:ext uri="{BB962C8B-B14F-4D97-AF65-F5344CB8AC3E}">
        <p14:creationId xmlns:p14="http://schemas.microsoft.com/office/powerpoint/2010/main" val="356496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67180-0884-4724-BA8D-124BDA66616F}"/>
              </a:ext>
            </a:extLst>
          </p:cNvPr>
          <p:cNvSpPr txBox="1"/>
          <p:nvPr/>
        </p:nvSpPr>
        <p:spPr>
          <a:xfrm>
            <a:off x="567121" y="1363118"/>
            <a:ext cx="6618725" cy="1077218"/>
          </a:xfrm>
          <a:prstGeom prst="rect">
            <a:avLst/>
          </a:prstGeom>
          <a:noFill/>
        </p:spPr>
        <p:txBody>
          <a:bodyPr wrap="square" rtlCol="0">
            <a:spAutoFit/>
          </a:bodyPr>
          <a:lstStyle/>
          <a:p>
            <a:r>
              <a:rPr lang="en-GB" sz="3200" b="1" dirty="0">
                <a:solidFill>
                  <a:schemeClr val="tx1">
                    <a:lumMod val="75000"/>
                    <a:lumOff val="25000"/>
                  </a:schemeClr>
                </a:solidFill>
                <a:latin typeface="Calibri" panose="020F0502020204030204" pitchFamily="34" charset="0"/>
              </a:rPr>
              <a:t>Did you know that a first impression is very hard to change?</a:t>
            </a:r>
          </a:p>
        </p:txBody>
      </p:sp>
      <p:sp>
        <p:nvSpPr>
          <p:cNvPr id="5" name="Rectangle 4">
            <a:extLst>
              <a:ext uri="{FF2B5EF4-FFF2-40B4-BE49-F238E27FC236}">
                <a16:creationId xmlns:a16="http://schemas.microsoft.com/office/drawing/2014/main" id="{742E6682-2ADD-462E-92EE-99C6605AB2BF}"/>
              </a:ext>
            </a:extLst>
          </p:cNvPr>
          <p:cNvSpPr/>
          <p:nvPr/>
        </p:nvSpPr>
        <p:spPr>
          <a:xfrm>
            <a:off x="567121" y="2769124"/>
            <a:ext cx="6078608" cy="1384995"/>
          </a:xfrm>
          <a:prstGeom prst="rect">
            <a:avLst/>
          </a:prstGeom>
        </p:spPr>
        <p:txBody>
          <a:bodyPr wrap="square">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We therefore need to make good first impressions and be aware that people will be getting a first impression of you! </a:t>
            </a:r>
          </a:p>
        </p:txBody>
      </p:sp>
      <p:pic>
        <p:nvPicPr>
          <p:cNvPr id="7" name="Picture 6">
            <a:extLst>
              <a:ext uri="{FF2B5EF4-FFF2-40B4-BE49-F238E27FC236}">
                <a16:creationId xmlns:a16="http://schemas.microsoft.com/office/drawing/2014/main" id="{9E58F50D-8EA8-46F4-A890-04456131A1DA}"/>
              </a:ext>
            </a:extLst>
          </p:cNvPr>
          <p:cNvPicPr>
            <a:picLocks noChangeAspect="1"/>
          </p:cNvPicPr>
          <p:nvPr/>
        </p:nvPicPr>
        <p:blipFill>
          <a:blip r:embed="rId2"/>
          <a:stretch>
            <a:fillRect/>
          </a:stretch>
        </p:blipFill>
        <p:spPr>
          <a:xfrm>
            <a:off x="7471555" y="2290713"/>
            <a:ext cx="4153324" cy="4153324"/>
          </a:xfrm>
          <a:prstGeom prst="rect">
            <a:avLst/>
          </a:prstGeom>
        </p:spPr>
      </p:pic>
    </p:spTree>
    <p:extLst>
      <p:ext uri="{BB962C8B-B14F-4D97-AF65-F5344CB8AC3E}">
        <p14:creationId xmlns:p14="http://schemas.microsoft.com/office/powerpoint/2010/main" val="70027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86216-3062-4881-BADF-FF27A53F9C65}"/>
              </a:ext>
            </a:extLst>
          </p:cNvPr>
          <p:cNvSpPr/>
          <p:nvPr/>
        </p:nvSpPr>
        <p:spPr>
          <a:xfrm>
            <a:off x="523843" y="1460673"/>
            <a:ext cx="10642670" cy="1077218"/>
          </a:xfrm>
          <a:prstGeom prst="rect">
            <a:avLst/>
          </a:prstGeom>
        </p:spPr>
        <p:txBody>
          <a:bodyPr wrap="square">
            <a:spAutoFit/>
          </a:bodyPr>
          <a:lstStyle/>
          <a:p>
            <a:r>
              <a:rPr lang="en-GB" sz="3200" b="1" dirty="0">
                <a:solidFill>
                  <a:schemeClr val="tx1">
                    <a:lumMod val="75000"/>
                    <a:lumOff val="25000"/>
                  </a:schemeClr>
                </a:solidFill>
                <a:latin typeface="Calibri" panose="020F0502020204030204" pitchFamily="34" charset="0"/>
              </a:rPr>
              <a:t>Here are some top tips from Mr Burton on making a good first impression at secondary school: </a:t>
            </a:r>
            <a:endParaRPr lang="en-GB" sz="3200" dirty="0">
              <a:solidFill>
                <a:schemeClr val="tx1">
                  <a:lumMod val="75000"/>
                  <a:lumOff val="25000"/>
                </a:schemeClr>
              </a:solidFill>
              <a:latin typeface="Calibri" panose="020F0502020204030204" pitchFamily="34" charset="0"/>
            </a:endParaRPr>
          </a:p>
        </p:txBody>
      </p:sp>
      <p:sp>
        <p:nvSpPr>
          <p:cNvPr id="5" name="TextBox 4"/>
          <p:cNvSpPr txBox="1"/>
          <p:nvPr/>
        </p:nvSpPr>
        <p:spPr>
          <a:xfrm>
            <a:off x="516441" y="2784526"/>
            <a:ext cx="10650072" cy="3391698"/>
          </a:xfrm>
          <a:prstGeom prst="rect">
            <a:avLst/>
          </a:prstGeom>
          <a:noFill/>
        </p:spPr>
        <p:txBody>
          <a:bodyPr wrap="square" rtlCol="0">
            <a:spAutoFit/>
          </a:bodyPr>
          <a:lstStyle/>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you – people want honesty from their friends!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be afraid to make conversation.</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nice – smile and look up.</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Go to clubs that are to do with your interests – you’ll bond with people there.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Give it time – it takes time to make friendships!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force it – some things are not meant to be!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comfortable – meet people where you’ll both be comfortable and can properly chat.</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Use your lessons – if you</a:t>
            </a:r>
            <a:r>
              <a:rPr lang="ur-PK" sz="2000" dirty="0">
                <a:solidFill>
                  <a:schemeClr val="tx1">
                    <a:lumMod val="75000"/>
                    <a:lumOff val="25000"/>
                  </a:schemeClr>
                </a:solidFill>
                <a:latin typeface="Calibri" panose="020F0502020204030204" pitchFamily="34" charset="0"/>
                <a:cs typeface="Calibri" panose="020F0502020204030204" pitchFamily="34" charset="0"/>
              </a:rPr>
              <a:t>’</a:t>
            </a:r>
            <a:r>
              <a:rPr lang="en-US" sz="2000" dirty="0">
                <a:solidFill>
                  <a:schemeClr val="tx1">
                    <a:lumMod val="75000"/>
                    <a:lumOff val="25000"/>
                  </a:schemeClr>
                </a:solidFill>
                <a:latin typeface="Calibri" panose="020F0502020204030204" pitchFamily="34" charset="0"/>
                <a:cs typeface="Calibri" panose="020F0502020204030204" pitchFamily="34" charset="0"/>
              </a:rPr>
              <a:t>re sitting next to someone, use it as a chance to chat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(BUT NOT WHEN THE TEACHER IS OR WHEN YOU ARE MEANT TO BE WORKING).</a:t>
            </a:r>
          </a:p>
        </p:txBody>
      </p:sp>
    </p:spTree>
    <p:extLst>
      <p:ext uri="{BB962C8B-B14F-4D97-AF65-F5344CB8AC3E}">
        <p14:creationId xmlns:p14="http://schemas.microsoft.com/office/powerpoint/2010/main" val="94889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469BA-3F88-4BA2-B33F-3E6887F2EA97}"/>
              </a:ext>
            </a:extLst>
          </p:cNvPr>
          <p:cNvPicPr>
            <a:picLocks noChangeAspect="1"/>
          </p:cNvPicPr>
          <p:nvPr/>
        </p:nvPicPr>
        <p:blipFill>
          <a:blip r:embed="rId2"/>
          <a:stretch>
            <a:fillRect/>
          </a:stretch>
        </p:blipFill>
        <p:spPr>
          <a:xfrm>
            <a:off x="554689" y="2634137"/>
            <a:ext cx="4782131" cy="3118348"/>
          </a:xfrm>
          <a:prstGeom prst="rect">
            <a:avLst/>
          </a:prstGeom>
        </p:spPr>
      </p:pic>
      <p:sp>
        <p:nvSpPr>
          <p:cNvPr id="3" name="Rectangle 2">
            <a:extLst>
              <a:ext uri="{FF2B5EF4-FFF2-40B4-BE49-F238E27FC236}">
                <a16:creationId xmlns:a16="http://schemas.microsoft.com/office/drawing/2014/main" id="{61CAD2DC-57F7-4F39-8A42-88C0602E004B}"/>
              </a:ext>
            </a:extLst>
          </p:cNvPr>
          <p:cNvSpPr/>
          <p:nvPr/>
        </p:nvSpPr>
        <p:spPr>
          <a:xfrm>
            <a:off x="520867" y="1247611"/>
            <a:ext cx="9768254"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Friendships are important but sometimes they come and go…</a:t>
            </a:r>
          </a:p>
        </p:txBody>
      </p:sp>
      <p:sp>
        <p:nvSpPr>
          <p:cNvPr id="4" name="Rectangle 3">
            <a:extLst>
              <a:ext uri="{FF2B5EF4-FFF2-40B4-BE49-F238E27FC236}">
                <a16:creationId xmlns:a16="http://schemas.microsoft.com/office/drawing/2014/main" id="{DBAAB031-C1EE-4076-AD6F-6913A85B5751}"/>
              </a:ext>
            </a:extLst>
          </p:cNvPr>
          <p:cNvSpPr/>
          <p:nvPr/>
        </p:nvSpPr>
        <p:spPr>
          <a:xfrm>
            <a:off x="554689" y="5945974"/>
            <a:ext cx="858491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this is OK. Sometimes we change; sometimes others change.</a:t>
            </a:r>
            <a:endParaRPr lang="en-GB" sz="2400" dirty="0">
              <a:solidFill>
                <a:schemeClr val="tx1">
                  <a:lumMod val="75000"/>
                  <a:lumOff val="25000"/>
                </a:schemeClr>
              </a:solidFill>
            </a:endParaRPr>
          </a:p>
        </p:txBody>
      </p:sp>
      <p:pic>
        <p:nvPicPr>
          <p:cNvPr id="5" name="Picture 4">
            <a:extLst>
              <a:ext uri="{FF2B5EF4-FFF2-40B4-BE49-F238E27FC236}">
                <a16:creationId xmlns:a16="http://schemas.microsoft.com/office/drawing/2014/main" id="{A76551B5-2538-4729-B1DE-EEF282ADEDA0}"/>
              </a:ext>
            </a:extLst>
          </p:cNvPr>
          <p:cNvPicPr>
            <a:picLocks noChangeAspect="1"/>
          </p:cNvPicPr>
          <p:nvPr/>
        </p:nvPicPr>
        <p:blipFill>
          <a:blip r:embed="rId3"/>
          <a:stretch>
            <a:fillRect/>
          </a:stretch>
        </p:blipFill>
        <p:spPr>
          <a:xfrm>
            <a:off x="5563936" y="2634137"/>
            <a:ext cx="3960438" cy="3125640"/>
          </a:xfrm>
          <a:prstGeom prst="rect">
            <a:avLst/>
          </a:prstGeom>
        </p:spPr>
      </p:pic>
    </p:spTree>
    <p:extLst>
      <p:ext uri="{BB962C8B-B14F-4D97-AF65-F5344CB8AC3E}">
        <p14:creationId xmlns:p14="http://schemas.microsoft.com/office/powerpoint/2010/main" val="121532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341" y="1547956"/>
            <a:ext cx="9773871" cy="2862322"/>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 in your workbook.</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in your workbook.</a:t>
            </a:r>
          </a:p>
        </p:txBody>
      </p:sp>
    </p:spTree>
    <p:extLst>
      <p:ext uri="{BB962C8B-B14F-4D97-AF65-F5344CB8AC3E}">
        <p14:creationId xmlns:p14="http://schemas.microsoft.com/office/powerpoint/2010/main" val="97011390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886</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 LT Pro</vt:lpstr>
      <vt:lpstr>Calibri</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Karen Goodsell</cp:lastModifiedBy>
  <cp:revision>30</cp:revision>
  <dcterms:created xsi:type="dcterms:W3CDTF">2020-05-08T20:01:58Z</dcterms:created>
  <dcterms:modified xsi:type="dcterms:W3CDTF">2021-06-18T13:17:39Z</dcterms:modified>
</cp:coreProperties>
</file>